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7" r:id="rId5"/>
    <p:sldId id="267" r:id="rId6"/>
    <p:sldId id="261" r:id="rId7"/>
    <p:sldId id="269" r:id="rId8"/>
    <p:sldId id="26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02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91CB95-8A18-4663-824D-D5A92FCB4EEB}" type="datetimeFigureOut">
              <a:rPr lang="fr-CH" smtClean="0"/>
              <a:t>11.11.2021</a:t>
            </a:fld>
            <a:endParaRPr lang="fr-CH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E03130-00D1-4A9F-9447-B0EE7BD5EE00}" type="slidenum">
              <a:rPr lang="fr-CH" smtClean="0"/>
              <a:t>‹N°›</a:t>
            </a:fld>
            <a:endParaRPr lang="fr-CH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fr-CH" dirty="0"/>
              <a:t>La médiation </a:t>
            </a:r>
            <a:br>
              <a:rPr lang="fr-CH" dirty="0"/>
            </a:b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5877272"/>
            <a:ext cx="6400800" cy="2328664"/>
          </a:xfrm>
        </p:spPr>
        <p:txBody>
          <a:bodyPr>
            <a:normAutofit/>
          </a:bodyPr>
          <a:lstStyle/>
          <a:p>
            <a:r>
              <a:rPr lang="fr-CH" dirty="0"/>
              <a:t>Justine </a:t>
            </a:r>
            <a:r>
              <a:rPr lang="fr-CH" dirty="0" err="1"/>
              <a:t>Henneberger</a:t>
            </a:r>
            <a:r>
              <a:rPr lang="fr-CH" dirty="0"/>
              <a:t> - médiatrice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268836"/>
            <a:ext cx="4634550" cy="3032372"/>
          </a:xfrm>
          <a:prstGeom prst="roundRect">
            <a:avLst/>
          </a:prstGeom>
          <a:scene3d>
            <a:camera prst="obliqueTop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73436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54480"/>
            <a:ext cx="9144000" cy="1008112"/>
          </a:xfrm>
        </p:spPr>
        <p:txBody>
          <a:bodyPr/>
          <a:lstStyle/>
          <a:p>
            <a:pPr algn="ctr"/>
            <a:r>
              <a:rPr lang="fr-CH" sz="5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Qu’est-ce que la médiation? 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1560" y="2204864"/>
            <a:ext cx="7772400" cy="4032448"/>
          </a:xfrm>
        </p:spPr>
        <p:txBody>
          <a:bodyPr>
            <a:normAutofit/>
          </a:bodyPr>
          <a:lstStyle/>
          <a:p>
            <a:r>
              <a:rPr lang="fr-CH" dirty="0"/>
              <a:t>C’est un service à l’intention des élèves.</a:t>
            </a:r>
          </a:p>
          <a:p>
            <a:pPr marL="342900" indent="-342900">
              <a:buFontTx/>
              <a:buChar char="-"/>
            </a:pPr>
            <a:endParaRPr lang="fr-CH" dirty="0"/>
          </a:p>
          <a:p>
            <a:r>
              <a:rPr lang="fr-CH" dirty="0"/>
              <a:t>C’est un espace où ils peuvent s’exprimer et exposer le problème qu’ils rencontrent :</a:t>
            </a:r>
          </a:p>
          <a:p>
            <a:r>
              <a:rPr lang="fr-CH" dirty="0"/>
              <a:t>   - Un conflit avec un/plusieurs camarade/s.</a:t>
            </a:r>
          </a:p>
          <a:p>
            <a:r>
              <a:rPr lang="fr-CH" dirty="0"/>
              <a:t>   - Harcèlement.</a:t>
            </a:r>
          </a:p>
          <a:p>
            <a:r>
              <a:rPr lang="fr-CH" dirty="0"/>
              <a:t>   - Une inquiétude liée à la famille (divorce, séparation des</a:t>
            </a:r>
            <a:br>
              <a:rPr lang="fr-CH" dirty="0"/>
            </a:br>
            <a:r>
              <a:rPr lang="fr-CH" dirty="0"/>
              <a:t>      parents, ambiance compliquée, … ).</a:t>
            </a:r>
          </a:p>
          <a:p>
            <a:r>
              <a:rPr lang="fr-CH" dirty="0"/>
              <a:t>   - Un mal-être.</a:t>
            </a:r>
          </a:p>
          <a:p>
            <a:r>
              <a:rPr lang="fr-CH" dirty="0"/>
              <a:t>   - Des angoisses.</a:t>
            </a:r>
          </a:p>
        </p:txBody>
      </p:sp>
    </p:spTree>
    <p:extLst>
      <p:ext uri="{BB962C8B-B14F-4D97-AF65-F5344CB8AC3E}">
        <p14:creationId xmlns:p14="http://schemas.microsoft.com/office/powerpoint/2010/main" val="3962365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7772400" cy="5616624"/>
          </a:xfrm>
        </p:spPr>
        <p:txBody>
          <a:bodyPr>
            <a:normAutofit/>
          </a:bodyPr>
          <a:lstStyle/>
          <a:p>
            <a:r>
              <a:rPr lang="fr-CH" dirty="0"/>
              <a:t>La médiation se fait sur temps scolaire, l’enseignant/e est informé/e à l’avance. </a:t>
            </a:r>
          </a:p>
          <a:p>
            <a:endParaRPr lang="fr-CH" dirty="0"/>
          </a:p>
          <a:p>
            <a:r>
              <a:rPr lang="fr-CH" dirty="0"/>
              <a:t>Les parents n’ont, dans la plupart des cas, pas de retour.</a:t>
            </a:r>
          </a:p>
          <a:p>
            <a:endParaRPr lang="fr-CH" dirty="0"/>
          </a:p>
          <a:p>
            <a:r>
              <a:rPr lang="fr-CH" dirty="0"/>
              <a:t>C’est un service confidentiel. </a:t>
            </a:r>
          </a:p>
          <a:p>
            <a:endParaRPr lang="fr-CH" dirty="0"/>
          </a:p>
          <a:p>
            <a:r>
              <a:rPr lang="fr-CH" dirty="0"/>
              <a:t>Si un élève est en danger, la médiatrice informe la Direction de la situation ainsi que l’enseignant/e de classe.</a:t>
            </a:r>
          </a:p>
          <a:p>
            <a:endParaRPr lang="fr-CH" dirty="0"/>
          </a:p>
          <a:p>
            <a:r>
              <a:rPr lang="fr-CH" dirty="0"/>
              <a:t>L’élève demandeur de médiation est libre d’en parler à la maison ou à d’autres personnes.</a:t>
            </a:r>
          </a:p>
          <a:p>
            <a:endParaRPr lang="fr-CH" dirty="0"/>
          </a:p>
          <a:p>
            <a:r>
              <a:rPr lang="fr-CH" dirty="0"/>
              <a:t>La médiation ne se fait pas sous la contrainte.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13782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8153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CH" dirty="0"/>
              <a:t>Comment cela se passe-t-il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492896"/>
            <a:ext cx="8157592" cy="4464496"/>
          </a:xfrm>
        </p:spPr>
        <p:txBody>
          <a:bodyPr>
            <a:normAutofit/>
          </a:bodyPr>
          <a:lstStyle/>
          <a:p>
            <a:r>
              <a:rPr lang="fr-CH" dirty="0"/>
              <a:t>Une présentation se fait dans chaque classe en début d’année scolaire avec une explication du fonctionnement.</a:t>
            </a:r>
          </a:p>
          <a:p>
            <a:r>
              <a:rPr lang="fr-CH" dirty="0"/>
              <a:t>De la </a:t>
            </a:r>
            <a:r>
              <a:rPr lang="fr-CH" dirty="0">
                <a:latin typeface="+mj-lt"/>
              </a:rPr>
              <a:t>5</a:t>
            </a:r>
            <a:r>
              <a:rPr lang="fr-CH" dirty="0"/>
              <a:t>P à la 8P, les élèves ont la possibilité de remplir des billets de demande de médiation qui sont disponibles au sein de leur classe. Ces billets sont à rendre à l’enseignant/e de classe. </a:t>
            </a:r>
          </a:p>
          <a:p>
            <a:r>
              <a:rPr lang="fr-CH" dirty="0"/>
              <a:t>Je tente de répondre aux plus vite aux demandes, dans la mesure du possible.</a:t>
            </a:r>
          </a:p>
        </p:txBody>
      </p:sp>
    </p:spTree>
    <p:extLst>
      <p:ext uri="{BB962C8B-B14F-4D97-AF65-F5344CB8AC3E}">
        <p14:creationId xmlns:p14="http://schemas.microsoft.com/office/powerpoint/2010/main" val="4085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851648" cy="936104"/>
          </a:xfrm>
        </p:spPr>
        <p:txBody>
          <a:bodyPr/>
          <a:lstStyle/>
          <a:p>
            <a:pPr algn="ctr"/>
            <a:r>
              <a:rPr lang="fr-CH" dirty="0"/>
              <a:t>Qu’apporte la médiation?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132856"/>
            <a:ext cx="7854696" cy="4176464"/>
          </a:xfrm>
        </p:spPr>
        <p:txBody>
          <a:bodyPr>
            <a:normAutofit lnSpcReduction="10000"/>
          </a:bodyPr>
          <a:lstStyle/>
          <a:p>
            <a:pPr algn="l"/>
            <a:r>
              <a:rPr lang="fr-CH" dirty="0"/>
              <a:t>De l’écoute active. </a:t>
            </a:r>
          </a:p>
          <a:p>
            <a:pPr algn="l"/>
            <a:endParaRPr lang="fr-CH" dirty="0"/>
          </a:p>
          <a:p>
            <a:pPr algn="l"/>
            <a:r>
              <a:rPr lang="fr-CH" dirty="0"/>
              <a:t>De la compréhension.</a:t>
            </a:r>
          </a:p>
          <a:p>
            <a:pPr algn="l"/>
            <a:endParaRPr lang="fr-CH" dirty="0"/>
          </a:p>
          <a:p>
            <a:pPr algn="l"/>
            <a:r>
              <a:rPr lang="fr-CH" dirty="0"/>
              <a:t>Un lien de confiance avec un adulte neutre.</a:t>
            </a:r>
          </a:p>
          <a:p>
            <a:pPr algn="l"/>
            <a:endParaRPr lang="fr-CH" dirty="0"/>
          </a:p>
          <a:p>
            <a:pPr algn="l"/>
            <a:r>
              <a:rPr lang="fr-CH" dirty="0"/>
              <a:t>Faire émerger des solutions.</a:t>
            </a:r>
          </a:p>
          <a:p>
            <a:pPr algn="l"/>
            <a:endParaRPr lang="fr-CH" dirty="0"/>
          </a:p>
          <a:p>
            <a:pPr algn="l"/>
            <a:r>
              <a:rPr lang="fr-CH" dirty="0"/>
              <a:t>Aucune sanction.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93823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/>
          <a:lstStyle/>
          <a:p>
            <a:pPr algn="ctr"/>
            <a:r>
              <a:rPr lang="fr-CH" dirty="0"/>
              <a:t>Le but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8863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fr-CH" dirty="0"/>
              <a:t>Conserver le bien-être de vos enfants et une bonne ambiance de classe.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Que vos enfants se sentent bien.</a:t>
            </a:r>
          </a:p>
          <a:p>
            <a:r>
              <a:rPr lang="fr-CH" dirty="0"/>
              <a:t>Que vos enfants se sentent compris.</a:t>
            </a:r>
          </a:p>
          <a:p>
            <a:r>
              <a:rPr lang="fr-CH" dirty="0"/>
              <a:t>Qu’ils puissent entrer dans les apprentissages.</a:t>
            </a:r>
          </a:p>
          <a:p>
            <a:r>
              <a:rPr lang="fr-CH" dirty="0"/>
              <a:t>Qu’ils aient du plaisir à venir à l’école.</a:t>
            </a:r>
          </a:p>
          <a:p>
            <a:endParaRPr lang="fr-CH" dirty="0"/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9624934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368152"/>
          </a:xfrm>
        </p:spPr>
        <p:txBody>
          <a:bodyPr/>
          <a:lstStyle/>
          <a:p>
            <a:pPr algn="ctr"/>
            <a:r>
              <a:rPr lang="fr-CH" dirty="0"/>
              <a:t>Téléphone de médiation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2614650"/>
            <a:ext cx="7854696" cy="3440824"/>
          </a:xfrm>
        </p:spPr>
        <p:txBody>
          <a:bodyPr>
            <a:normAutofit/>
          </a:bodyPr>
          <a:lstStyle/>
          <a:p>
            <a:endParaRPr lang="fr-CH" dirty="0"/>
          </a:p>
          <a:p>
            <a:pPr algn="ctr"/>
            <a:r>
              <a:rPr lang="fr-CH" dirty="0"/>
              <a:t>Numéro de médiation </a:t>
            </a:r>
            <a:r>
              <a:rPr lang="fr-CH" dirty="0">
                <a:latin typeface="+mj-lt"/>
              </a:rPr>
              <a:t>: </a:t>
            </a:r>
            <a:r>
              <a:rPr lang="fr-CH" dirty="0">
                <a:solidFill>
                  <a:srgbClr val="FF0000"/>
                </a:solidFill>
                <a:latin typeface="+mj-lt"/>
              </a:rPr>
              <a:t>078/208.51.53</a:t>
            </a:r>
          </a:p>
          <a:p>
            <a:pPr algn="ctr"/>
            <a:endParaRPr lang="fr-CH" dirty="0">
              <a:latin typeface="+mj-lt"/>
            </a:endParaRPr>
          </a:p>
          <a:p>
            <a:pPr algn="ctr"/>
            <a:r>
              <a:rPr lang="fr-CH" dirty="0">
                <a:latin typeface="+mj-lt"/>
              </a:rPr>
              <a:t>Ce numéro se trouve dans les agendas des élèves.</a:t>
            </a:r>
          </a:p>
          <a:p>
            <a:pPr algn="ctr"/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634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851648" cy="1440160"/>
          </a:xfrm>
        </p:spPr>
        <p:txBody>
          <a:bodyPr/>
          <a:lstStyle/>
          <a:p>
            <a:pPr algn="ctr"/>
            <a:r>
              <a:rPr lang="fr-CH" dirty="0"/>
              <a:t>Questions ?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405" y="2564904"/>
            <a:ext cx="3327190" cy="332719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14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</TotalTime>
  <Words>341</Words>
  <Application>Microsoft Office PowerPoint</Application>
  <PresentationFormat>Affichage à l'écran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Débit</vt:lpstr>
      <vt:lpstr>La médiation  </vt:lpstr>
      <vt:lpstr>Qu’est-ce que la médiation?  </vt:lpstr>
      <vt:lpstr>Présentation PowerPoint</vt:lpstr>
      <vt:lpstr>Comment cela se passe-t-il ?</vt:lpstr>
      <vt:lpstr>Qu’apporte la médiation?</vt:lpstr>
      <vt:lpstr>Le but</vt:lpstr>
      <vt:lpstr>Téléphone de médiation</vt:lpstr>
      <vt:lpstr>Questions 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médiation</dc:title>
  <dc:creator>Justine Henneberger</dc:creator>
  <cp:lastModifiedBy>Fasel Marie-Christine</cp:lastModifiedBy>
  <cp:revision>28</cp:revision>
  <dcterms:created xsi:type="dcterms:W3CDTF">2019-09-15T19:25:01Z</dcterms:created>
  <dcterms:modified xsi:type="dcterms:W3CDTF">2021-11-11T12:19:45Z</dcterms:modified>
</cp:coreProperties>
</file>